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2" r:id="rId6"/>
    <p:sldId id="266" r:id="rId7"/>
    <p:sldId id="263" r:id="rId8"/>
    <p:sldId id="265" r:id="rId9"/>
    <p:sldId id="268" r:id="rId10"/>
    <p:sldId id="264" r:id="rId11"/>
    <p:sldId id="267" r:id="rId12"/>
    <p:sldId id="273" r:id="rId13"/>
    <p:sldId id="274" r:id="rId14"/>
    <p:sldId id="271" r:id="rId15"/>
    <p:sldId id="269"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19" autoAdjust="0"/>
  </p:normalViewPr>
  <p:slideViewPr>
    <p:cSldViewPr snapToGrid="0">
      <p:cViewPr varScale="1">
        <p:scale>
          <a:sx n="95" d="100"/>
          <a:sy n="95" d="100"/>
        </p:scale>
        <p:origin x="37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9/26/2024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9/26/2024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CA"/>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CA"/>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The meaning(s) of life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According to various thinkers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a:xfrm>
            <a:off x="706877" y="404088"/>
            <a:ext cx="10058400" cy="1371600"/>
          </a:xfrm>
        </p:spPr>
        <p:txBody>
          <a:bodyPr/>
          <a:lstStyle/>
          <a:p>
            <a:r>
              <a:rPr lang="en-CA" dirty="0"/>
              <a:t>Thomas Sowell</a:t>
            </a:r>
            <a:br>
              <a:rPr lang="en-CA" dirty="0"/>
            </a:br>
            <a:r>
              <a:rPr lang="en-CA" sz="1800" dirty="0"/>
              <a:t>(famous work: </a:t>
            </a:r>
            <a:r>
              <a:rPr lang="en-CA" sz="1800" i="1" dirty="0"/>
              <a:t>Common Sense in a Senseless World</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546249" y="1571294"/>
            <a:ext cx="7838993" cy="4882618"/>
          </a:xfrm>
        </p:spPr>
        <p:txBody>
          <a:bodyPr>
            <a:normAutofit fontScale="77500" lnSpcReduction="20000"/>
          </a:bodyPr>
          <a:lstStyle/>
          <a:p>
            <a:r>
              <a:rPr lang="en-CA" b="1" dirty="0"/>
              <a:t>Life is making the best choices based on facts/history</a:t>
            </a:r>
            <a:r>
              <a:rPr lang="en-CA" dirty="0"/>
              <a:t>, knowing that facts can be unpleasant, and feelings can want to lead you in a different direction. There are no real solutions, only trade-offs. You can’t get something for nothing.</a:t>
            </a:r>
          </a:p>
          <a:p>
            <a:r>
              <a:rPr lang="en-CA" dirty="0"/>
              <a:t>It’s very appealing to think you can solve the problems of poverty by overthrowing the rich or by giving poor people money. The only problem is </a:t>
            </a:r>
            <a:r>
              <a:rPr lang="en-CA" i="1" dirty="0"/>
              <a:t>that has never worked</a:t>
            </a:r>
            <a:r>
              <a:rPr lang="en-CA" dirty="0"/>
              <a:t>. Many of the serious problems of the poor, and their causes, aren’t only financial ones. A huge factor is where you live. Another is education. A big one is who raises you. The biggest one is your chosen path, your life choices.</a:t>
            </a:r>
          </a:p>
          <a:p>
            <a:r>
              <a:rPr lang="en-CA" dirty="0"/>
              <a:t>“The course of human history is determined by what people do with their opportunities.” “There is not a predetermined amount of teen pregnancy.”</a:t>
            </a:r>
          </a:p>
          <a:p>
            <a:r>
              <a:rPr lang="en-CA" dirty="0"/>
              <a:t>Any human group rises up by investing in its human capital. Enhance their thinking and skills, not just the rate of their admission to schools and jobs and positions of power. Blaming others won’t get you anywhere. Know more. Get better.</a:t>
            </a:r>
          </a:p>
          <a:p>
            <a:r>
              <a:rPr lang="en-CA" dirty="0"/>
              <a:t>Welfare teaches people they can’t survive without the government helping. (The government will help </a:t>
            </a:r>
            <a:r>
              <a:rPr lang="en-CA" i="1" dirty="0"/>
              <a:t>unless</a:t>
            </a:r>
            <a:r>
              <a:rPr lang="en-CA" dirty="0"/>
              <a:t> you succeed. So that’s the one thing you can’t do without losing their support. This is not a winning strategy for anyone.)</a:t>
            </a:r>
          </a:p>
          <a:p>
            <a:r>
              <a:rPr lang="en-CA" dirty="0"/>
              <a:t>“The problem isn't that Johnny can't read. The problem isn't even that Johnny can't think. The problem is that Johnny doesn't know what thinking is; he confuses it with feeling.“</a:t>
            </a:r>
          </a:p>
          <a:p>
            <a:r>
              <a:rPr lang="en-CA" dirty="0"/>
              <a:t>“Much of the social history of the Western world, over the past three decades, has been a history of replacing what worked with what sounded good.”</a:t>
            </a:r>
          </a:p>
        </p:txBody>
      </p:sp>
      <p:pic>
        <p:nvPicPr>
          <p:cNvPr id="6" name="Content Placeholder 5">
            <a:extLst>
              <a:ext uri="{FF2B5EF4-FFF2-40B4-BE49-F238E27FC236}">
                <a16:creationId xmlns:a16="http://schemas.microsoft.com/office/drawing/2014/main" id="{A85DE69C-7840-4A31-9D24-1FD61DA99805}"/>
              </a:ext>
            </a:extLst>
          </p:cNvPr>
          <p:cNvPicPr>
            <a:picLocks noGrp="1" noChangeAspect="1"/>
          </p:cNvPicPr>
          <p:nvPr>
            <p:ph sz="half" idx="2"/>
          </p:nvPr>
        </p:nvPicPr>
        <p:blipFill>
          <a:blip r:embed="rId2"/>
          <a:srcRect/>
          <a:stretch/>
        </p:blipFill>
        <p:spPr>
          <a:xfrm>
            <a:off x="8291695" y="394360"/>
            <a:ext cx="3538880" cy="3530572"/>
          </a:xfrm>
        </p:spPr>
      </p:pic>
    </p:spTree>
    <p:extLst>
      <p:ext uri="{BB962C8B-B14F-4D97-AF65-F5344CB8AC3E}">
        <p14:creationId xmlns:p14="http://schemas.microsoft.com/office/powerpoint/2010/main" val="11119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a:xfrm>
            <a:off x="609600" y="642594"/>
            <a:ext cx="10058400" cy="1371600"/>
          </a:xfrm>
        </p:spPr>
        <p:txBody>
          <a:bodyPr/>
          <a:lstStyle/>
          <a:p>
            <a:r>
              <a:rPr lang="en-CA" dirty="0"/>
              <a:t>Robin </a:t>
            </a:r>
            <a:r>
              <a:rPr lang="en-CA" dirty="0" err="1"/>
              <a:t>DiAngelo</a:t>
            </a:r>
            <a:br>
              <a:rPr lang="en-CA" dirty="0"/>
            </a:br>
            <a:r>
              <a:rPr lang="en-CA" sz="1800" dirty="0"/>
              <a:t>(famous work: </a:t>
            </a:r>
            <a:r>
              <a:rPr lang="en-CA" sz="1800" i="1" dirty="0"/>
              <a:t>White Fragility</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451104" y="1741251"/>
            <a:ext cx="7194836" cy="4725303"/>
          </a:xfrm>
        </p:spPr>
        <p:txBody>
          <a:bodyPr>
            <a:normAutofit fontScale="85000" lnSpcReduction="10000"/>
          </a:bodyPr>
          <a:lstStyle/>
          <a:p>
            <a:r>
              <a:rPr lang="en-CA" dirty="0"/>
              <a:t>Life is </a:t>
            </a:r>
            <a:r>
              <a:rPr lang="en-CA" b="1" dirty="0"/>
              <a:t>admitting that “whiteness” is operating everywhere at all times</a:t>
            </a:r>
            <a:r>
              <a:rPr lang="en-CA" dirty="0"/>
              <a:t>. Whiteness is the oppression of non-white people by white people and assuming we are, and deserve to be, superior. </a:t>
            </a:r>
          </a:p>
          <a:p>
            <a:r>
              <a:rPr lang="en-CA" dirty="0"/>
              <a:t>(Similar thinking to author-of-colour </a:t>
            </a:r>
            <a:r>
              <a:rPr lang="en-CA" dirty="0" err="1"/>
              <a:t>Ibram</a:t>
            </a:r>
            <a:r>
              <a:rPr lang="en-CA" dirty="0"/>
              <a:t> X. </a:t>
            </a:r>
            <a:r>
              <a:rPr lang="en-CA" dirty="0" err="1"/>
              <a:t>Kendi</a:t>
            </a:r>
            <a:r>
              <a:rPr lang="en-CA" dirty="0"/>
              <a:t>, but easily outsold him, took the spotlight and gained more fame and popularity than he has, mainly among middle-class white women. Di Angelo hit peak popularity in 2020, taking advantage of the cultural climate of Black Lives Matter and the George Floyd riots.)</a:t>
            </a:r>
          </a:p>
          <a:p>
            <a:r>
              <a:rPr lang="en-CA" dirty="0"/>
              <a:t>Any social interaction involving a white person will inevitably include whiteness, which means racism. Whiteness must be confessed, but there is no forgiveness. “Racism seeps out of our pores as white people. It’s the way we are.”</a:t>
            </a:r>
          </a:p>
          <a:p>
            <a:r>
              <a:rPr lang="en-CA" dirty="0"/>
              <a:t>Whiteness includes a definable set of narrow traits/expectations, such as adherence to a clock/calendar, working hard, believing in reason/logic/facts over emotion, adhering to religious morality.</a:t>
            </a:r>
          </a:p>
          <a:p>
            <a:r>
              <a:rPr lang="en-CA" dirty="0"/>
              <a:t>The best evidence for all of this is “white fragility,” white people feeling defensive about all this, and acting to reject and refuse to admit their guilt as a white person/colonizer/oppressor.</a:t>
            </a:r>
          </a:p>
        </p:txBody>
      </p:sp>
      <p:pic>
        <p:nvPicPr>
          <p:cNvPr id="6" name="Content Placeholder 5">
            <a:extLst>
              <a:ext uri="{FF2B5EF4-FFF2-40B4-BE49-F238E27FC236}">
                <a16:creationId xmlns:a16="http://schemas.microsoft.com/office/drawing/2014/main" id="{9AF1C534-E319-419D-B1A5-111827C2A93E}"/>
              </a:ext>
            </a:extLst>
          </p:cNvPr>
          <p:cNvPicPr>
            <a:picLocks noGrp="1" noChangeAspect="1"/>
          </p:cNvPicPr>
          <p:nvPr>
            <p:ph sz="half" idx="2"/>
          </p:nvPr>
        </p:nvPicPr>
        <p:blipFill>
          <a:blip r:embed="rId2"/>
          <a:srcRect/>
          <a:stretch/>
        </p:blipFill>
        <p:spPr>
          <a:xfrm>
            <a:off x="7744843" y="2908362"/>
            <a:ext cx="4084740" cy="3558192"/>
          </a:xfrm>
        </p:spPr>
      </p:pic>
    </p:spTree>
    <p:extLst>
      <p:ext uri="{BB962C8B-B14F-4D97-AF65-F5344CB8AC3E}">
        <p14:creationId xmlns:p14="http://schemas.microsoft.com/office/powerpoint/2010/main" val="36101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Judith Butler</a:t>
            </a:r>
            <a:br>
              <a:rPr lang="en-CA" dirty="0"/>
            </a:br>
            <a:r>
              <a:rPr lang="en-CA" sz="1800" dirty="0"/>
              <a:t>(famous work: </a:t>
            </a:r>
            <a:r>
              <a:rPr lang="en-CA" sz="1800" i="1" dirty="0"/>
              <a:t>Gender Trouble</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1066800" y="1770434"/>
            <a:ext cx="5347396" cy="4444972"/>
          </a:xfrm>
        </p:spPr>
        <p:txBody>
          <a:bodyPr>
            <a:normAutofit fontScale="85000" lnSpcReduction="20000"/>
          </a:bodyPr>
          <a:lstStyle/>
          <a:p>
            <a:r>
              <a:rPr lang="en-CA" dirty="0"/>
              <a:t>Life is </a:t>
            </a:r>
            <a:r>
              <a:rPr lang="en-CA" b="1" dirty="0"/>
              <a:t>“playing” or “not playing” the gender script “assigned to us”</a:t>
            </a:r>
            <a:r>
              <a:rPr lang="en-CA" dirty="0"/>
              <a:t> at birth.</a:t>
            </a:r>
          </a:p>
          <a:p>
            <a:r>
              <a:rPr lang="en-CA" dirty="0"/>
              <a:t>Biological sex is different from gender.  Biological sex is </a:t>
            </a:r>
            <a:r>
              <a:rPr lang="en-CA" b="1" dirty="0"/>
              <a:t>physical</a:t>
            </a:r>
            <a:r>
              <a:rPr lang="en-CA" dirty="0"/>
              <a:t> and not chosen or changeable.  Gender is </a:t>
            </a:r>
            <a:r>
              <a:rPr lang="en-CA" b="1" dirty="0"/>
              <a:t>societal</a:t>
            </a:r>
            <a:r>
              <a:rPr lang="en-CA" dirty="0"/>
              <a:t>, and no more real than a script to a play. </a:t>
            </a:r>
          </a:p>
          <a:p>
            <a:r>
              <a:rPr lang="en-CA" dirty="0"/>
              <a:t>We play the “male” role or “female” role as we chose, and we can change our minds whenever we want. A “man” or a “woman” isn’t what you are inside. It is not an identity. It is simply what you choose to live like or not. A role you feel comfortable in.</a:t>
            </a:r>
          </a:p>
          <a:p>
            <a:r>
              <a:rPr lang="en-CA" dirty="0"/>
              <a:t>“You only trust those who are absolutely like yourself, those who have signed a pledge of allegiance to this particular identity.”</a:t>
            </a:r>
          </a:p>
          <a:p>
            <a:r>
              <a:rPr lang="en-CA" dirty="0"/>
              <a:t>“We act as if that being of a man or that being of a woman is actually an internal reality or something that is simply true about us, a fact about us… to say gender is performative is to say that nobody really is a gender from the start.”</a:t>
            </a:r>
          </a:p>
          <a:p>
            <a:endParaRPr lang="en-CA" dirty="0"/>
          </a:p>
          <a:p>
            <a:endParaRPr lang="en-CA" dirty="0"/>
          </a:p>
        </p:txBody>
      </p:sp>
      <p:pic>
        <p:nvPicPr>
          <p:cNvPr id="6" name="Content Placeholder 5" descr="A person posing for the camera&#10;&#10;Description automatically generated">
            <a:extLst>
              <a:ext uri="{FF2B5EF4-FFF2-40B4-BE49-F238E27FC236}">
                <a16:creationId xmlns:a16="http://schemas.microsoft.com/office/drawing/2014/main" id="{9AF1C534-E319-419D-B1A5-111827C2A93E}"/>
              </a:ext>
            </a:extLst>
          </p:cNvPr>
          <p:cNvPicPr>
            <a:picLocks noGrp="1" noChangeAspect="1"/>
          </p:cNvPicPr>
          <p:nvPr>
            <p:ph sz="half" idx="2"/>
          </p:nvPr>
        </p:nvPicPr>
        <p:blipFill>
          <a:blip r:embed="rId2"/>
          <a:stretch>
            <a:fillRect/>
          </a:stretch>
        </p:blipFill>
        <p:spPr>
          <a:xfrm>
            <a:off x="6461762" y="2908362"/>
            <a:ext cx="5347396" cy="3558192"/>
          </a:xfrm>
        </p:spPr>
      </p:pic>
    </p:spTree>
    <p:extLst>
      <p:ext uri="{BB962C8B-B14F-4D97-AF65-F5344CB8AC3E}">
        <p14:creationId xmlns:p14="http://schemas.microsoft.com/office/powerpoint/2010/main" val="27971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Jonathan Haidt</a:t>
            </a:r>
            <a:br>
              <a:rPr lang="en-CA" dirty="0"/>
            </a:br>
            <a:r>
              <a:rPr lang="en-CA" sz="1800" dirty="0"/>
              <a:t>(famous work: </a:t>
            </a:r>
            <a:r>
              <a:rPr lang="en-CA" sz="1800" i="1" dirty="0"/>
              <a:t>The Coddling of the American Mind, The Anxious Generation</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426720" y="1793303"/>
            <a:ext cx="6059424" cy="4774236"/>
          </a:xfrm>
        </p:spPr>
        <p:txBody>
          <a:bodyPr>
            <a:normAutofit fontScale="85000" lnSpcReduction="20000"/>
          </a:bodyPr>
          <a:lstStyle/>
          <a:p>
            <a:r>
              <a:rPr lang="en-CA" dirty="0"/>
              <a:t>Life is </a:t>
            </a:r>
            <a:r>
              <a:rPr lang="en-CA" b="1" dirty="0"/>
              <a:t>reacquiring and holding onto key ancient wisdom </a:t>
            </a:r>
            <a:r>
              <a:rPr lang="en-CA" dirty="0"/>
              <a:t>that we used to know, but are not learning about or living out anymore. E.g. We don’t know how safe we are.</a:t>
            </a:r>
          </a:p>
          <a:p>
            <a:r>
              <a:rPr lang="en-CA" dirty="0"/>
              <a:t>This has made us grow up with a “wisdom deficit” and we have raised anxious, depressed, fragile children due to our own lack of an ability to set them up to succeed with a proper understanding of how possible it is (and how) to succeed in the world. (which is safer for us than we’re led to believe, and an overabundance of caution is killing us.)</a:t>
            </a:r>
          </a:p>
          <a:p>
            <a:r>
              <a:rPr lang="en-CA" dirty="0"/>
              <a:t>In life, we always have a gut reaction first, then pretend it is a rational choice much, much later. We don’t know why we really make the choices we do.  It’s instinct. It’s ancient.</a:t>
            </a:r>
          </a:p>
          <a:p>
            <a:pPr marL="0" indent="0">
              <a:buNone/>
            </a:pPr>
            <a:r>
              <a:rPr lang="en-CA" sz="1900" b="1" dirty="0"/>
              <a:t>We now believe three great (foolish) untruths:</a:t>
            </a:r>
            <a:endParaRPr lang="en-CA" sz="1900" dirty="0"/>
          </a:p>
          <a:p>
            <a:pPr marL="342900" lvl="0" indent="-342900" eaLnBrk="0" fontAlgn="base" hangingPunct="0">
              <a:lnSpc>
                <a:spcPct val="100000"/>
              </a:lnSpc>
              <a:spcBef>
                <a:spcPct val="0"/>
              </a:spcBef>
              <a:spcAft>
                <a:spcPts val="600"/>
              </a:spcAft>
              <a:buClrTx/>
              <a:buFont typeface="+mj-lt"/>
              <a:buAutoNum type="arabicPeriod"/>
            </a:pPr>
            <a:r>
              <a:rPr lang="en-US" altLang="en-US" sz="1900" dirty="0"/>
              <a:t>The Untruth of Emotional Reasoning: </a:t>
            </a:r>
            <a:r>
              <a:rPr lang="en-US" altLang="en-US" sz="1900" i="1" dirty="0"/>
              <a:t>Always trust your feelings.</a:t>
            </a:r>
            <a:r>
              <a:rPr lang="en-US" altLang="en-US" sz="1900" dirty="0"/>
              <a:t> </a:t>
            </a:r>
          </a:p>
          <a:p>
            <a:pPr marL="342900" lvl="0" indent="-342900" eaLnBrk="0" fontAlgn="base" hangingPunct="0">
              <a:lnSpc>
                <a:spcPct val="100000"/>
              </a:lnSpc>
              <a:spcBef>
                <a:spcPct val="0"/>
              </a:spcBef>
              <a:spcAft>
                <a:spcPts val="600"/>
              </a:spcAft>
              <a:buClrTx/>
              <a:buFont typeface="+mj-lt"/>
              <a:buAutoNum type="arabicPeriod"/>
            </a:pPr>
            <a:r>
              <a:rPr lang="en-US" altLang="en-US" sz="1900" dirty="0"/>
              <a:t>The Untruth of Us vs. Them: </a:t>
            </a:r>
            <a:r>
              <a:rPr lang="en-US" altLang="en-US" sz="1900" i="1" dirty="0"/>
              <a:t>Life is a battle between good people and evil people.</a:t>
            </a:r>
            <a:r>
              <a:rPr lang="en-US" altLang="en-US" sz="1900" dirty="0"/>
              <a:t> </a:t>
            </a:r>
            <a:r>
              <a:rPr lang="en-US" altLang="en-US" sz="1900" i="1" dirty="0"/>
              <a:t>Destroy the evil people!</a:t>
            </a:r>
          </a:p>
          <a:p>
            <a:pPr marL="342900" lvl="0" indent="-342900" eaLnBrk="0" fontAlgn="base" hangingPunct="0">
              <a:lnSpc>
                <a:spcPct val="100000"/>
              </a:lnSpc>
              <a:spcBef>
                <a:spcPct val="0"/>
              </a:spcBef>
              <a:spcAft>
                <a:spcPts val="600"/>
              </a:spcAft>
              <a:buClrTx/>
              <a:buFont typeface="+mj-lt"/>
              <a:buAutoNum type="arabicPeriod"/>
            </a:pPr>
            <a:r>
              <a:rPr lang="en-US" altLang="en-US" sz="1900" dirty="0"/>
              <a:t>The Untruth of Fragility: </a:t>
            </a:r>
            <a:r>
              <a:rPr lang="en-US" altLang="en-US" sz="1900" i="1" dirty="0"/>
              <a:t>Every bad thing that happens to you makes you weaker/traumatized/a victim now.</a:t>
            </a:r>
            <a:r>
              <a:rPr lang="en-US" altLang="en-US" sz="1900" dirty="0"/>
              <a:t> </a:t>
            </a:r>
            <a:endParaRPr lang="en-CA" sz="1900" dirty="0"/>
          </a:p>
          <a:p>
            <a:endParaRPr lang="en-CA" dirty="0"/>
          </a:p>
          <a:p>
            <a:endParaRPr lang="en-CA" dirty="0"/>
          </a:p>
        </p:txBody>
      </p:sp>
      <p:pic>
        <p:nvPicPr>
          <p:cNvPr id="6" name="Content Placeholder 5">
            <a:extLst>
              <a:ext uri="{FF2B5EF4-FFF2-40B4-BE49-F238E27FC236}">
                <a16:creationId xmlns:a16="http://schemas.microsoft.com/office/drawing/2014/main" id="{9AF1C534-E319-419D-B1A5-111827C2A93E}"/>
              </a:ext>
            </a:extLst>
          </p:cNvPr>
          <p:cNvPicPr>
            <a:picLocks noGrp="1" noChangeAspect="1"/>
          </p:cNvPicPr>
          <p:nvPr>
            <p:ph sz="half" idx="2"/>
          </p:nvPr>
        </p:nvPicPr>
        <p:blipFill>
          <a:blip r:embed="rId2"/>
          <a:srcRect/>
          <a:stretch/>
        </p:blipFill>
        <p:spPr>
          <a:xfrm>
            <a:off x="8851392" y="4445834"/>
            <a:ext cx="3340608" cy="2394402"/>
          </a:xfrm>
        </p:spPr>
      </p:pic>
      <p:sp>
        <p:nvSpPr>
          <p:cNvPr id="5" name="TextBox 4">
            <a:extLst>
              <a:ext uri="{FF2B5EF4-FFF2-40B4-BE49-F238E27FC236}">
                <a16:creationId xmlns:a16="http://schemas.microsoft.com/office/drawing/2014/main" id="{B04C2710-22CB-44BD-9C62-BFF361595129}"/>
              </a:ext>
            </a:extLst>
          </p:cNvPr>
          <p:cNvSpPr txBox="1"/>
          <p:nvPr/>
        </p:nvSpPr>
        <p:spPr>
          <a:xfrm>
            <a:off x="6595094" y="1856269"/>
            <a:ext cx="5379655" cy="2462213"/>
          </a:xfrm>
          <a:prstGeom prst="rect">
            <a:avLst/>
          </a:prstGeom>
          <a:noFill/>
        </p:spPr>
        <p:txBody>
          <a:bodyPr wrap="square" rtlCol="0">
            <a:spAutoFit/>
          </a:bodyPr>
          <a:lstStyle/>
          <a:p>
            <a:pPr lvl="0" eaLnBrk="0" fontAlgn="base" hangingPunct="0">
              <a:lnSpc>
                <a:spcPct val="100000"/>
              </a:lnSpc>
              <a:spcBef>
                <a:spcPct val="0"/>
              </a:spcBef>
              <a:spcAft>
                <a:spcPct val="0"/>
              </a:spcAft>
              <a:buClrTx/>
            </a:pPr>
            <a:r>
              <a:rPr lang="en-US" altLang="en-US" sz="1600" b="1" dirty="0"/>
              <a:t>So, life is (re) learning what we once knew:</a:t>
            </a:r>
          </a:p>
          <a:p>
            <a:pPr marL="342900" lvl="0" indent="-342900" eaLnBrk="0" fontAlgn="base" hangingPunct="0">
              <a:lnSpc>
                <a:spcPct val="100000"/>
              </a:lnSpc>
              <a:spcBef>
                <a:spcPct val="0"/>
              </a:spcBef>
              <a:spcAft>
                <a:spcPts val="600"/>
              </a:spcAft>
              <a:buClrTx/>
              <a:buFont typeface="+mj-lt"/>
              <a:buAutoNum type="arabicPeriod"/>
            </a:pPr>
            <a:r>
              <a:rPr lang="en-US" altLang="en-US" sz="1600" dirty="0"/>
              <a:t>Rational thought: </a:t>
            </a:r>
            <a:r>
              <a:rPr lang="en-US" altLang="en-US" sz="1600" i="1" dirty="0"/>
              <a:t>when not to trust your feelings.</a:t>
            </a:r>
            <a:r>
              <a:rPr lang="en-US" altLang="en-US" sz="1600" dirty="0"/>
              <a:t> </a:t>
            </a:r>
            <a:r>
              <a:rPr lang="en-US" altLang="en-US" sz="1600" i="1" dirty="0"/>
              <a:t>Use of evidence and logic after the gut instinct.</a:t>
            </a:r>
          </a:p>
          <a:p>
            <a:pPr marL="342900" lvl="0" indent="-342900" eaLnBrk="0" fontAlgn="base" hangingPunct="0">
              <a:lnSpc>
                <a:spcPct val="100000"/>
              </a:lnSpc>
              <a:spcBef>
                <a:spcPct val="0"/>
              </a:spcBef>
              <a:spcAft>
                <a:spcPts val="600"/>
              </a:spcAft>
              <a:buClrTx/>
              <a:buFont typeface="+mj-lt"/>
              <a:buAutoNum type="arabicPeriod"/>
            </a:pPr>
            <a:r>
              <a:rPr lang="en-US" altLang="en-US" sz="1600" dirty="0"/>
              <a:t>Collaboration: </a:t>
            </a:r>
            <a:r>
              <a:rPr lang="en-US" altLang="en-US" sz="1600" i="1" dirty="0"/>
              <a:t>to</a:t>
            </a:r>
            <a:r>
              <a:rPr lang="en-US" altLang="en-US" sz="1600" dirty="0"/>
              <a:t> </a:t>
            </a:r>
            <a:r>
              <a:rPr lang="en-US" altLang="en-US" sz="1600" i="1" dirty="0"/>
              <a:t>understand and work with people you disagree with.</a:t>
            </a:r>
            <a:r>
              <a:rPr lang="en-US" altLang="en-US" sz="1600" dirty="0"/>
              <a:t> </a:t>
            </a:r>
          </a:p>
          <a:p>
            <a:pPr marL="342900" lvl="0" indent="-342900" eaLnBrk="0" fontAlgn="base" hangingPunct="0">
              <a:lnSpc>
                <a:spcPct val="100000"/>
              </a:lnSpc>
              <a:spcBef>
                <a:spcPct val="0"/>
              </a:spcBef>
              <a:spcAft>
                <a:spcPts val="600"/>
              </a:spcAft>
              <a:buClrTx/>
              <a:buFont typeface="+mj-lt"/>
              <a:buAutoNum type="arabicPeriod"/>
            </a:pPr>
            <a:r>
              <a:rPr lang="en-US" altLang="en-US" sz="1600" dirty="0"/>
              <a:t>Anti-fragility: </a:t>
            </a:r>
            <a:r>
              <a:rPr lang="en-US" altLang="en-US" sz="1600" i="1" dirty="0"/>
              <a:t>how to tell when you’re being merely traumatized from when you’re healing and growing stronger and more able. Less fragile. Know that you are not just a victim.</a:t>
            </a:r>
            <a:endParaRPr lang="en-US" altLang="en-US" sz="1600" dirty="0"/>
          </a:p>
        </p:txBody>
      </p:sp>
    </p:spTree>
    <p:extLst>
      <p:ext uri="{BB962C8B-B14F-4D97-AF65-F5344CB8AC3E}">
        <p14:creationId xmlns:p14="http://schemas.microsoft.com/office/powerpoint/2010/main" val="4684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13C4-3F10-44A2-B0CE-6E9FBF167C48}"/>
              </a:ext>
            </a:extLst>
          </p:cNvPr>
          <p:cNvSpPr>
            <a:spLocks noGrp="1"/>
          </p:cNvSpPr>
          <p:nvPr>
            <p:ph type="title"/>
          </p:nvPr>
        </p:nvSpPr>
        <p:spPr/>
        <p:txBody>
          <a:bodyPr/>
          <a:lstStyle/>
          <a:p>
            <a:r>
              <a:rPr lang="en-CA" dirty="0"/>
              <a:t>What Do </a:t>
            </a:r>
            <a:r>
              <a:rPr lang="en-CA" b="1" i="1" dirty="0"/>
              <a:t>You</a:t>
            </a:r>
            <a:r>
              <a:rPr lang="en-CA" dirty="0"/>
              <a:t> Think Life is…?</a:t>
            </a:r>
          </a:p>
        </p:txBody>
      </p:sp>
      <p:sp>
        <p:nvSpPr>
          <p:cNvPr id="3" name="Content Placeholder 2">
            <a:extLst>
              <a:ext uri="{FF2B5EF4-FFF2-40B4-BE49-F238E27FC236}">
                <a16:creationId xmlns:a16="http://schemas.microsoft.com/office/drawing/2014/main" id="{A52355EF-F5DE-4DC4-B2D3-7F5C072BE216}"/>
              </a:ext>
            </a:extLst>
          </p:cNvPr>
          <p:cNvSpPr>
            <a:spLocks noGrp="1"/>
          </p:cNvSpPr>
          <p:nvPr>
            <p:ph sz="half" idx="1"/>
          </p:nvPr>
        </p:nvSpPr>
        <p:spPr/>
        <p:txBody>
          <a:bodyPr/>
          <a:lstStyle/>
          <a:p>
            <a:r>
              <a:rPr lang="en-CA" dirty="0"/>
              <a:t>(spoiler: no one cares.)</a:t>
            </a:r>
          </a:p>
          <a:p>
            <a:r>
              <a:rPr lang="en-CA" dirty="0"/>
              <a:t>(not yet anyway. You might be able to get them to if you try. Sound smart. </a:t>
            </a:r>
            <a:r>
              <a:rPr lang="en-CA"/>
              <a:t>Be likeable.)</a:t>
            </a:r>
            <a:endParaRPr lang="en-CA" dirty="0"/>
          </a:p>
        </p:txBody>
      </p:sp>
      <p:sp>
        <p:nvSpPr>
          <p:cNvPr id="4" name="Content Placeholder 3">
            <a:extLst>
              <a:ext uri="{FF2B5EF4-FFF2-40B4-BE49-F238E27FC236}">
                <a16:creationId xmlns:a16="http://schemas.microsoft.com/office/drawing/2014/main" id="{DD832109-A9A5-49FB-9A7C-495959805B6D}"/>
              </a:ext>
            </a:extLst>
          </p:cNvPr>
          <p:cNvSpPr>
            <a:spLocks noGrp="1"/>
          </p:cNvSpPr>
          <p:nvPr>
            <p:ph sz="half" idx="2"/>
          </p:nvPr>
        </p:nvSpPr>
        <p:spPr/>
        <p:txBody>
          <a:bodyPr/>
          <a:lstStyle/>
          <a:p>
            <a:endParaRPr lang="en-CA"/>
          </a:p>
        </p:txBody>
      </p:sp>
    </p:spTree>
    <p:extLst>
      <p:ext uri="{BB962C8B-B14F-4D97-AF65-F5344CB8AC3E}">
        <p14:creationId xmlns:p14="http://schemas.microsoft.com/office/powerpoint/2010/main" val="41130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95E4-EB89-48F1-B0D1-CC6D87437B6B}"/>
              </a:ext>
            </a:extLst>
          </p:cNvPr>
          <p:cNvSpPr>
            <a:spLocks noGrp="1"/>
          </p:cNvSpPr>
          <p:nvPr>
            <p:ph type="title"/>
          </p:nvPr>
        </p:nvSpPr>
        <p:spPr>
          <a:xfrm>
            <a:off x="1066800" y="467496"/>
            <a:ext cx="10058400" cy="874921"/>
          </a:xfrm>
        </p:spPr>
        <p:txBody>
          <a:bodyPr/>
          <a:lstStyle/>
          <a:p>
            <a:r>
              <a:rPr lang="en-CA" dirty="0"/>
              <a:t>Monotheistic Religions:</a:t>
            </a:r>
          </a:p>
        </p:txBody>
      </p:sp>
      <p:sp>
        <p:nvSpPr>
          <p:cNvPr id="3" name="Content Placeholder 2">
            <a:extLst>
              <a:ext uri="{FF2B5EF4-FFF2-40B4-BE49-F238E27FC236}">
                <a16:creationId xmlns:a16="http://schemas.microsoft.com/office/drawing/2014/main" id="{BAF59037-1A67-461F-A82F-314ACCC5F0BE}"/>
              </a:ext>
            </a:extLst>
          </p:cNvPr>
          <p:cNvSpPr>
            <a:spLocks noGrp="1"/>
          </p:cNvSpPr>
          <p:nvPr>
            <p:ph sz="half" idx="1"/>
          </p:nvPr>
        </p:nvSpPr>
        <p:spPr>
          <a:xfrm>
            <a:off x="535020" y="1177047"/>
            <a:ext cx="7502780" cy="5485010"/>
          </a:xfrm>
        </p:spPr>
        <p:txBody>
          <a:bodyPr>
            <a:normAutofit fontScale="70000" lnSpcReduction="20000"/>
          </a:bodyPr>
          <a:lstStyle/>
          <a:p>
            <a:r>
              <a:rPr lang="en-CA" dirty="0"/>
              <a:t>The universe, the planet are not gracious hosts we should be grateful to, or worship or serve. Earth is the place God made, for you to live in.  You are an animal, part of nature, and Earth is your natural habitat. You need the earth, but it’s not the point. You are the point. You were put here to grow up, to grow strong and wise and kind. To help. Not hurt.</a:t>
            </a:r>
          </a:p>
          <a:p>
            <a:r>
              <a:rPr lang="en-CA" dirty="0"/>
              <a:t>God gives </a:t>
            </a:r>
            <a:r>
              <a:rPr lang="en-CA" b="1" dirty="0"/>
              <a:t>meaning</a:t>
            </a:r>
            <a:r>
              <a:rPr lang="en-CA" dirty="0"/>
              <a:t> and </a:t>
            </a:r>
            <a:r>
              <a:rPr lang="en-CA" b="1" dirty="0"/>
              <a:t>purpose</a:t>
            </a:r>
            <a:r>
              <a:rPr lang="en-CA" dirty="0"/>
              <a:t> to you, and to all of reality.  Even if you don’t believe there literally is a God, to thrive, you need meaning and purpose just as if there was one. It’s built in.</a:t>
            </a:r>
          </a:p>
          <a:p>
            <a:r>
              <a:rPr lang="en-CA" dirty="0"/>
              <a:t>A human life is meaning-full and to be protected so it can serve its purpose. Just because you have more power doesn’t mean you can ruin or end other human lives. People who you think are totally different from you?  They are humans too. Their lives are meaningful. Act accordingly. Life is being who and what you were designed to be.</a:t>
            </a:r>
          </a:p>
          <a:p>
            <a:r>
              <a:rPr lang="en-CA" i="1" dirty="0"/>
              <a:t>The universe is on purpose</a:t>
            </a:r>
            <a:r>
              <a:rPr lang="en-CA" dirty="0"/>
              <a:t>. It is ordered, organized, structured and designed, rather than random and accidental. Atoms generally make sense, as do molecules and solar systems. They signal order, design and intention.</a:t>
            </a:r>
          </a:p>
          <a:p>
            <a:r>
              <a:rPr lang="en-CA" i="1" dirty="0"/>
              <a:t>You are on purpose</a:t>
            </a:r>
            <a:r>
              <a:rPr lang="en-CA" dirty="0"/>
              <a:t>. People are ordered and designed, rather than random and accidental. Cells generally make sense. Your choices are meaningful. Insanity is losing grip on what is </a:t>
            </a:r>
            <a:r>
              <a:rPr lang="en-CA" b="1" dirty="0"/>
              <a:t>meaningful</a:t>
            </a:r>
            <a:r>
              <a:rPr lang="en-CA" dirty="0"/>
              <a:t>, what the </a:t>
            </a:r>
            <a:r>
              <a:rPr lang="en-CA" b="1" dirty="0"/>
              <a:t>purpose</a:t>
            </a:r>
            <a:r>
              <a:rPr lang="en-CA" dirty="0"/>
              <a:t> of anything is and even on what is </a:t>
            </a:r>
            <a:r>
              <a:rPr lang="en-CA" b="1" dirty="0"/>
              <a:t>real</a:t>
            </a:r>
            <a:r>
              <a:rPr lang="en-CA" dirty="0"/>
              <a:t>.</a:t>
            </a:r>
          </a:p>
          <a:p>
            <a:r>
              <a:rPr lang="en-CA" i="1" dirty="0"/>
              <a:t>Things serve purposes</a:t>
            </a:r>
            <a:r>
              <a:rPr lang="en-CA" dirty="0"/>
              <a:t>. They’re designed to.  They’re not much good for anything else. A hammer should be a good hammer.  A painting should be a good painting. A tiger should be a good tiger.  You should be a good you. (That’s your purpose.)</a:t>
            </a:r>
          </a:p>
          <a:p>
            <a:r>
              <a:rPr lang="en-CA" dirty="0"/>
              <a:t>The Greco-Babylonian concept of </a:t>
            </a:r>
            <a:r>
              <a:rPr lang="en-CA" i="1" dirty="0"/>
              <a:t>chaos</a:t>
            </a:r>
            <a:r>
              <a:rPr lang="en-CA" dirty="0"/>
              <a:t> (vs. order) is central to monotheistic religions. Things are messy, but not random/meaningless. And generally, order is what you want.</a:t>
            </a:r>
          </a:p>
          <a:p>
            <a:r>
              <a:rPr lang="en-CA" dirty="0"/>
              <a:t>The Greek concept of </a:t>
            </a:r>
            <a:r>
              <a:rPr lang="en-CA" i="1" dirty="0"/>
              <a:t>hamartia</a:t>
            </a:r>
            <a:r>
              <a:rPr lang="en-CA" dirty="0"/>
              <a:t> is also important to monotheistic religions: it means an arrow is aimed and shot, but flies wide or falls short of reaching the target, let alone hitting it.  Don’t </a:t>
            </a:r>
            <a:r>
              <a:rPr lang="en-CA" i="1" dirty="0"/>
              <a:t>hamartia</a:t>
            </a:r>
            <a:r>
              <a:rPr lang="en-CA" dirty="0"/>
              <a:t>. But if you do, recognize that.  There is forgiveness.</a:t>
            </a:r>
          </a:p>
          <a:p>
            <a:endParaRPr lang="en-CA" dirty="0"/>
          </a:p>
          <a:p>
            <a:endParaRPr lang="en-CA" dirty="0"/>
          </a:p>
        </p:txBody>
      </p:sp>
      <p:pic>
        <p:nvPicPr>
          <p:cNvPr id="6" name="Content Placeholder 5" descr="A glass door of a building&#10;&#10;Description automatically generated">
            <a:extLst>
              <a:ext uri="{FF2B5EF4-FFF2-40B4-BE49-F238E27FC236}">
                <a16:creationId xmlns:a16="http://schemas.microsoft.com/office/drawing/2014/main" id="{C213C372-E6D3-4035-9B82-0C69ABC30F5D}"/>
              </a:ext>
            </a:extLst>
          </p:cNvPr>
          <p:cNvPicPr>
            <a:picLocks noGrp="1" noChangeAspect="1"/>
          </p:cNvPicPr>
          <p:nvPr>
            <p:ph sz="half" idx="2"/>
          </p:nvPr>
        </p:nvPicPr>
        <p:blipFill>
          <a:blip r:embed="rId2"/>
          <a:stretch>
            <a:fillRect/>
          </a:stretch>
        </p:blipFill>
        <p:spPr>
          <a:xfrm>
            <a:off x="8037800" y="2726009"/>
            <a:ext cx="3748087" cy="3748087"/>
          </a:xfrm>
        </p:spPr>
      </p:pic>
    </p:spTree>
    <p:extLst>
      <p:ext uri="{BB962C8B-B14F-4D97-AF65-F5344CB8AC3E}">
        <p14:creationId xmlns:p14="http://schemas.microsoft.com/office/powerpoint/2010/main" val="37188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B4B0-2DF2-402C-8C18-94180A57B30A}"/>
              </a:ext>
            </a:extLst>
          </p:cNvPr>
          <p:cNvSpPr>
            <a:spLocks noGrp="1"/>
          </p:cNvSpPr>
          <p:nvPr>
            <p:ph type="title"/>
          </p:nvPr>
        </p:nvSpPr>
        <p:spPr/>
        <p:txBody>
          <a:bodyPr/>
          <a:lstStyle/>
          <a:p>
            <a:r>
              <a:rPr lang="en-CA" dirty="0" err="1"/>
              <a:t>Søren</a:t>
            </a:r>
            <a:r>
              <a:rPr lang="en-CA" dirty="0"/>
              <a:t> Kierkegaard</a:t>
            </a:r>
            <a:br>
              <a:rPr lang="en-CA" dirty="0"/>
            </a:br>
            <a:r>
              <a:rPr lang="en-CA" sz="1800" dirty="0"/>
              <a:t>(famous work: </a:t>
            </a:r>
            <a:r>
              <a:rPr lang="en-CA" sz="1800" i="1" dirty="0"/>
              <a:t>Either/Or</a:t>
            </a:r>
            <a:r>
              <a:rPr lang="en-CA" sz="1800" dirty="0"/>
              <a:t>)</a:t>
            </a:r>
          </a:p>
        </p:txBody>
      </p:sp>
      <p:sp>
        <p:nvSpPr>
          <p:cNvPr id="3" name="Content Placeholder 2">
            <a:extLst>
              <a:ext uri="{FF2B5EF4-FFF2-40B4-BE49-F238E27FC236}">
                <a16:creationId xmlns:a16="http://schemas.microsoft.com/office/drawing/2014/main" id="{0D17AAA3-863D-483C-8C9B-B86258BF10FA}"/>
              </a:ext>
            </a:extLst>
          </p:cNvPr>
          <p:cNvSpPr>
            <a:spLocks noGrp="1"/>
          </p:cNvSpPr>
          <p:nvPr>
            <p:ph sz="half" idx="1"/>
          </p:nvPr>
        </p:nvSpPr>
        <p:spPr>
          <a:xfrm>
            <a:off x="884255" y="1714526"/>
            <a:ext cx="7918101" cy="4857096"/>
          </a:xfrm>
        </p:spPr>
        <p:txBody>
          <a:bodyPr>
            <a:normAutofit fontScale="77500" lnSpcReduction="20000"/>
          </a:bodyPr>
          <a:lstStyle/>
          <a:p>
            <a:r>
              <a:rPr lang="en-CA" b="1" dirty="0"/>
              <a:t>Life is living out love</a:t>
            </a:r>
            <a:r>
              <a:rPr lang="en-CA" dirty="0"/>
              <a:t>. Responsibility to others.  Duty. Accepting/nurturing/loving properly. That’s your purpose.</a:t>
            </a:r>
          </a:p>
          <a:p>
            <a:r>
              <a:rPr lang="en-CA" dirty="0"/>
              <a:t>Your connections to and duty to everything and everyone make you </a:t>
            </a:r>
            <a:r>
              <a:rPr lang="en-CA" dirty="0" err="1"/>
              <a:t>you</a:t>
            </a:r>
            <a:r>
              <a:rPr lang="en-CA" dirty="0"/>
              <a:t>.</a:t>
            </a:r>
          </a:p>
          <a:p>
            <a:r>
              <a:rPr lang="en-CA" dirty="0"/>
              <a:t>A life can’t have purpose without sacrifice and suffering. Experiencing only solitary stillness and being cut off from everyone is not really life, and feel like death.</a:t>
            </a:r>
          </a:p>
          <a:p>
            <a:r>
              <a:rPr lang="en-CA" dirty="0"/>
              <a:t>Acting out of love for God, your country, your family, your job, yourself. Not blindly. Not wastefully. Not cluelessly. Critically. Intelligently.  Effectively. Purposefully. Meaningfully.</a:t>
            </a:r>
          </a:p>
          <a:p>
            <a:r>
              <a:rPr lang="en-CA" i="1" dirty="0"/>
              <a:t>(separately, Confucius, central thinker of Chinese culture, said real life was about “serving rulers, your country, your family, your job.” State as parent. And Chinese society is still very Confucian, compounding Marxism. Society serves the purpose of the President, just as if he were God now. But in Christianity, leaders serve God’s purposes, and by extension, you, and oppression/tyranny mean you lose your job.)</a:t>
            </a:r>
          </a:p>
          <a:p>
            <a:r>
              <a:rPr lang="en-CA" dirty="0"/>
              <a:t>Life has three stages:</a:t>
            </a:r>
          </a:p>
          <a:p>
            <a:r>
              <a:rPr lang="en-CA" b="1" dirty="0"/>
              <a:t>Childhood</a:t>
            </a:r>
            <a:r>
              <a:rPr lang="en-CA" dirty="0"/>
              <a:t> is effortlessly being one with nature, mother and family in a way not possible afterward.</a:t>
            </a:r>
          </a:p>
          <a:p>
            <a:r>
              <a:rPr lang="en-CA" b="1" dirty="0"/>
              <a:t>Adolescence</a:t>
            </a:r>
            <a:r>
              <a:rPr lang="en-CA" dirty="0"/>
              <a:t> is about becoming an individual. Knowing who you want to be and accepting yourself.</a:t>
            </a:r>
          </a:p>
          <a:p>
            <a:r>
              <a:rPr lang="en-CA" b="1" dirty="0"/>
              <a:t>Adulthood</a:t>
            </a:r>
            <a:r>
              <a:rPr lang="en-CA" dirty="0"/>
              <a:t> is about doing the work. Working toward a purpose while being yourself. If you don’t grow up, you can’t do this. So grow up and serve a higher purpose than just your own childish or adolescent </a:t>
            </a:r>
            <a:r>
              <a:rPr lang="en-CA" dirty="0" err="1"/>
              <a:t>explorings</a:t>
            </a:r>
            <a:r>
              <a:rPr lang="en-CA" dirty="0"/>
              <a:t>.</a:t>
            </a:r>
          </a:p>
        </p:txBody>
      </p:sp>
      <p:pic>
        <p:nvPicPr>
          <p:cNvPr id="6" name="Content Placeholder 5" descr="A close up of a mans face&#10;&#10;Description automatically generated">
            <a:extLst>
              <a:ext uri="{FF2B5EF4-FFF2-40B4-BE49-F238E27FC236}">
                <a16:creationId xmlns:a16="http://schemas.microsoft.com/office/drawing/2014/main" id="{6CA2C015-9C24-453E-9C80-5050D0D55956}"/>
              </a:ext>
            </a:extLst>
          </p:cNvPr>
          <p:cNvPicPr>
            <a:picLocks noGrp="1" noChangeAspect="1"/>
          </p:cNvPicPr>
          <p:nvPr>
            <p:ph sz="half" idx="2"/>
          </p:nvPr>
        </p:nvPicPr>
        <p:blipFill>
          <a:blip r:embed="rId2"/>
          <a:stretch>
            <a:fillRect/>
          </a:stretch>
        </p:blipFill>
        <p:spPr>
          <a:xfrm>
            <a:off x="8794314" y="2592475"/>
            <a:ext cx="3026845" cy="3863410"/>
          </a:xfrm>
        </p:spPr>
      </p:pic>
    </p:spTree>
    <p:extLst>
      <p:ext uri="{BB962C8B-B14F-4D97-AF65-F5344CB8AC3E}">
        <p14:creationId xmlns:p14="http://schemas.microsoft.com/office/powerpoint/2010/main" val="127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441B-BDA4-4C20-BA2C-556A1709933C}"/>
              </a:ext>
            </a:extLst>
          </p:cNvPr>
          <p:cNvSpPr>
            <a:spLocks noGrp="1"/>
          </p:cNvSpPr>
          <p:nvPr>
            <p:ph type="title"/>
          </p:nvPr>
        </p:nvSpPr>
        <p:spPr/>
        <p:txBody>
          <a:bodyPr/>
          <a:lstStyle/>
          <a:p>
            <a:r>
              <a:rPr lang="en-CA" dirty="0"/>
              <a:t>Fredrich Nietzsche</a:t>
            </a:r>
            <a:br>
              <a:rPr lang="en-CA" dirty="0"/>
            </a:br>
            <a:r>
              <a:rPr lang="en-CA" sz="1600" dirty="0"/>
              <a:t>(famous work: </a:t>
            </a:r>
            <a:r>
              <a:rPr lang="en-CA" sz="1600" i="1" dirty="0"/>
              <a:t>Beyond Good and Evil</a:t>
            </a:r>
            <a:r>
              <a:rPr lang="en-CA" sz="1600" dirty="0"/>
              <a:t>)</a:t>
            </a:r>
          </a:p>
        </p:txBody>
      </p:sp>
      <p:sp>
        <p:nvSpPr>
          <p:cNvPr id="3" name="Content Placeholder 2">
            <a:extLst>
              <a:ext uri="{FF2B5EF4-FFF2-40B4-BE49-F238E27FC236}">
                <a16:creationId xmlns:a16="http://schemas.microsoft.com/office/drawing/2014/main" id="{D8FD20C2-6723-44EB-8A4C-14028C7328AE}"/>
              </a:ext>
            </a:extLst>
          </p:cNvPr>
          <p:cNvSpPr>
            <a:spLocks noGrp="1"/>
          </p:cNvSpPr>
          <p:nvPr>
            <p:ph sz="half" idx="1"/>
          </p:nvPr>
        </p:nvSpPr>
        <p:spPr>
          <a:xfrm>
            <a:off x="1066799" y="2103119"/>
            <a:ext cx="6995320" cy="4207193"/>
          </a:xfrm>
        </p:spPr>
        <p:txBody>
          <a:bodyPr>
            <a:normAutofit fontScale="85000" lnSpcReduction="10000"/>
          </a:bodyPr>
          <a:lstStyle/>
          <a:p>
            <a:r>
              <a:rPr lang="en-CA" dirty="0"/>
              <a:t>Life is </a:t>
            </a:r>
            <a:r>
              <a:rPr lang="en-CA" b="1" dirty="0"/>
              <a:t>gaining power</a:t>
            </a:r>
            <a:r>
              <a:rPr lang="en-CA" dirty="0"/>
              <a:t>. The ability to choose. Being an individual who doesn’t need anyone else. Not being a victim. Not following the herd or being tricked into giving up stuff we need for other people’s benefit. Serving your own purposes first.</a:t>
            </a:r>
          </a:p>
          <a:p>
            <a:r>
              <a:rPr lang="en-CA" dirty="0"/>
              <a:t>There is no meaning beyond yourself. Be separate from society and the herd. Don’t be afraid to be alone, to be unique.</a:t>
            </a:r>
          </a:p>
          <a:p>
            <a:r>
              <a:rPr lang="en-CA" dirty="0"/>
              <a:t>We made God, not the other way around. First we decided he existed and that we needed to do what he intended, which would make him happy. </a:t>
            </a:r>
          </a:p>
          <a:p>
            <a:r>
              <a:rPr lang="en-CA" dirty="0"/>
              <a:t>Now we’ve decided he doesn’t exist, so there are no rules anymore. This will cause world chaos. The 20</a:t>
            </a:r>
            <a:r>
              <a:rPr lang="en-CA" baseline="30000" dirty="0"/>
              <a:t>th</a:t>
            </a:r>
            <a:r>
              <a:rPr lang="en-CA" dirty="0"/>
              <a:t> century will be a time of brutal inhumanity shown to millions of human beings who are no longer afraid to treat their peers like this.</a:t>
            </a:r>
          </a:p>
          <a:p>
            <a:r>
              <a:rPr lang="en-CA" dirty="0"/>
              <a:t>Decisions should be pragmatic, not moral.  Not what would be right or wrong, but what would make you more or less (powerful). Sadism isn’t powerful. No need of cruelty.</a:t>
            </a:r>
          </a:p>
        </p:txBody>
      </p:sp>
      <p:pic>
        <p:nvPicPr>
          <p:cNvPr id="6" name="Content Placeholder 5" descr="A person wearing glasses posing for the camera&#10;&#10;Description automatically generated">
            <a:extLst>
              <a:ext uri="{FF2B5EF4-FFF2-40B4-BE49-F238E27FC236}">
                <a16:creationId xmlns:a16="http://schemas.microsoft.com/office/drawing/2014/main" id="{B4770A3F-6C72-4A92-9561-07A004532762}"/>
              </a:ext>
            </a:extLst>
          </p:cNvPr>
          <p:cNvPicPr>
            <a:picLocks noGrp="1" noChangeAspect="1"/>
          </p:cNvPicPr>
          <p:nvPr>
            <p:ph sz="half" idx="2"/>
          </p:nvPr>
        </p:nvPicPr>
        <p:blipFill>
          <a:blip r:embed="rId2"/>
          <a:stretch>
            <a:fillRect/>
          </a:stretch>
        </p:blipFill>
        <p:spPr>
          <a:xfrm>
            <a:off x="8062119" y="2732088"/>
            <a:ext cx="3748087" cy="3748087"/>
          </a:xfrm>
        </p:spPr>
      </p:pic>
      <p:pic>
        <p:nvPicPr>
          <p:cNvPr id="8" name="Picture 7" descr="A screenshot of a cell phone&#10;&#10;Description automatically generated">
            <a:extLst>
              <a:ext uri="{FF2B5EF4-FFF2-40B4-BE49-F238E27FC236}">
                <a16:creationId xmlns:a16="http://schemas.microsoft.com/office/drawing/2014/main" id="{FCC9ED7A-C7F8-4DC3-92DB-9C4DF6864068}"/>
              </a:ext>
            </a:extLst>
          </p:cNvPr>
          <p:cNvPicPr>
            <a:picLocks noChangeAspect="1"/>
          </p:cNvPicPr>
          <p:nvPr/>
        </p:nvPicPr>
        <p:blipFill>
          <a:blip r:embed="rId3"/>
          <a:stretch>
            <a:fillRect/>
          </a:stretch>
        </p:blipFill>
        <p:spPr>
          <a:xfrm>
            <a:off x="8062119" y="93663"/>
            <a:ext cx="4114800" cy="2638425"/>
          </a:xfrm>
          <a:prstGeom prst="rect">
            <a:avLst/>
          </a:prstGeom>
        </p:spPr>
      </p:pic>
    </p:spTree>
    <p:extLst>
      <p:ext uri="{BB962C8B-B14F-4D97-AF65-F5344CB8AC3E}">
        <p14:creationId xmlns:p14="http://schemas.microsoft.com/office/powerpoint/2010/main" val="11788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Sigmund Freud</a:t>
            </a:r>
            <a:br>
              <a:rPr lang="en-CA" dirty="0"/>
            </a:br>
            <a:r>
              <a:rPr lang="en-CA" sz="1600" dirty="0"/>
              <a:t>(famous work: </a:t>
            </a:r>
            <a:r>
              <a:rPr lang="en-CA" sz="1600" i="1" dirty="0"/>
              <a:t>On the Interpretation of Dreams</a:t>
            </a:r>
            <a:r>
              <a:rPr lang="en-CA" sz="16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803869" y="1758461"/>
            <a:ext cx="7516166" cy="4883499"/>
          </a:xfrm>
        </p:spPr>
        <p:txBody>
          <a:bodyPr>
            <a:normAutofit fontScale="92500" lnSpcReduction="20000"/>
          </a:bodyPr>
          <a:lstStyle/>
          <a:p>
            <a:r>
              <a:rPr lang="en-CA" dirty="0"/>
              <a:t>Life is </a:t>
            </a:r>
            <a:r>
              <a:rPr lang="en-CA" b="1" dirty="0"/>
              <a:t>pursuing pleasure</a:t>
            </a:r>
            <a:r>
              <a:rPr lang="en-CA" dirty="0"/>
              <a:t>.  Trying to deal with your private dark, powerful, hidden urges and desires, which deep down are often toward sex and theft and violence and all of it.  We’ve all got them.</a:t>
            </a:r>
          </a:p>
          <a:p>
            <a:r>
              <a:rPr lang="en-CA" dirty="0"/>
              <a:t>We have urges toward destruction and death, too. It gives some people pleasure to make destructive choices.</a:t>
            </a:r>
          </a:p>
          <a:p>
            <a:r>
              <a:rPr lang="en-CA" dirty="0"/>
              <a:t>Our dreams, our mistakes and our choices tell a truer story about us than we do. We are what we pursue for pleasure.</a:t>
            </a:r>
          </a:p>
          <a:p>
            <a:r>
              <a:rPr lang="en-CA" dirty="0"/>
              <a:t>We often don’t know, or don’t admit what we want, how we feel, or what we think and believe. Sometimes we want to hurt others or ourselves.</a:t>
            </a:r>
          </a:p>
          <a:p>
            <a:r>
              <a:rPr lang="en-CA" dirty="0"/>
              <a:t>To live, we supress our impossible and inconvenient urges, and try to satisfy whatever desires and urges are possible and safe and ok with us.</a:t>
            </a:r>
          </a:p>
          <a:p>
            <a:r>
              <a:rPr lang="en-CA" dirty="0"/>
              <a:t>Emotional issues come from urges that we hide from ourselves and that we can’t deal with.</a:t>
            </a:r>
          </a:p>
          <a:p>
            <a:r>
              <a:rPr lang="en-CA" dirty="0"/>
              <a:t>People are id, ego and superego. I (ego) mediating between caution and urges.</a:t>
            </a:r>
          </a:p>
          <a:p>
            <a:endParaRPr lang="en-CA" dirty="0"/>
          </a:p>
        </p:txBody>
      </p:sp>
      <p:pic>
        <p:nvPicPr>
          <p:cNvPr id="6" name="Content Placeholder 5" descr="A person wearing a suit and tie&#10;&#10;Description automatically generated">
            <a:extLst>
              <a:ext uri="{FF2B5EF4-FFF2-40B4-BE49-F238E27FC236}">
                <a16:creationId xmlns:a16="http://schemas.microsoft.com/office/drawing/2014/main" id="{C8BA49D9-55F2-443A-9288-0920D86A50A7}"/>
              </a:ext>
            </a:extLst>
          </p:cNvPr>
          <p:cNvPicPr>
            <a:picLocks noGrp="1" noChangeAspect="1"/>
          </p:cNvPicPr>
          <p:nvPr>
            <p:ph sz="half" idx="2"/>
          </p:nvPr>
        </p:nvPicPr>
        <p:blipFill>
          <a:blip r:embed="rId2"/>
          <a:stretch>
            <a:fillRect/>
          </a:stretch>
        </p:blipFill>
        <p:spPr>
          <a:xfrm>
            <a:off x="8370320" y="3024553"/>
            <a:ext cx="3484093" cy="3484093"/>
          </a:xfrm>
        </p:spPr>
      </p:pic>
    </p:spTree>
    <p:extLst>
      <p:ext uri="{BB962C8B-B14F-4D97-AF65-F5344CB8AC3E}">
        <p14:creationId xmlns:p14="http://schemas.microsoft.com/office/powerpoint/2010/main" val="5497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Carl Jung</a:t>
            </a:r>
            <a:br>
              <a:rPr lang="en-CA" dirty="0"/>
            </a:br>
            <a:r>
              <a:rPr lang="en-CA" sz="1800" dirty="0"/>
              <a:t>(famous work: </a:t>
            </a:r>
            <a:r>
              <a:rPr lang="en-CA" sz="1800" i="1" dirty="0"/>
              <a:t>The Archetypes of the Collective Unconscious</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1066800" y="1990878"/>
            <a:ext cx="6858000" cy="4224528"/>
          </a:xfrm>
        </p:spPr>
        <p:txBody>
          <a:bodyPr>
            <a:normAutofit fontScale="92500" lnSpcReduction="20000"/>
          </a:bodyPr>
          <a:lstStyle/>
          <a:p>
            <a:r>
              <a:rPr lang="en-CA" dirty="0"/>
              <a:t>Life is trying to deal with the same dark, powerful, hidden urges and desires </a:t>
            </a:r>
            <a:r>
              <a:rPr lang="en-CA" b="1" dirty="0"/>
              <a:t>that are shared by everyone</a:t>
            </a:r>
            <a:r>
              <a:rPr lang="en-CA" dirty="0"/>
              <a:t>.  We are evolving as a species, psychologically, together. Understanding our collective darkness.</a:t>
            </a:r>
          </a:p>
          <a:p>
            <a:r>
              <a:rPr lang="en-CA" dirty="0"/>
              <a:t>“People don’t have ideas. Ideas have people.”</a:t>
            </a:r>
          </a:p>
          <a:p>
            <a:r>
              <a:rPr lang="en-CA" dirty="0"/>
              <a:t>Our dreams, our mistakes and our choices tell a truer story about us than we do. All humans share a collective, cultural, species unconscious. </a:t>
            </a:r>
          </a:p>
          <a:p>
            <a:r>
              <a:rPr lang="en-CA" dirty="0"/>
              <a:t>All of the darker, more dangerous things about us that we can’t or won’t deal with and recognize and accept the existence of, form a “shadow.”  It follows us wherever we go and we can’t escape it or fight it. We have to come to terms with it. It can help.</a:t>
            </a:r>
          </a:p>
          <a:p>
            <a:r>
              <a:rPr lang="en-CA" dirty="0"/>
              <a:t>If you don’t learn to get along with your “shadow” self, it will get its revenge. You can’t win against yourself.</a:t>
            </a:r>
          </a:p>
          <a:p>
            <a:endParaRPr lang="en-CA" dirty="0"/>
          </a:p>
        </p:txBody>
      </p:sp>
      <p:pic>
        <p:nvPicPr>
          <p:cNvPr id="6" name="Content Placeholder 5" descr="A person wearing a suit and tie smiling and looking at the camera&#10;&#10;Description automatically generated">
            <a:extLst>
              <a:ext uri="{FF2B5EF4-FFF2-40B4-BE49-F238E27FC236}">
                <a16:creationId xmlns:a16="http://schemas.microsoft.com/office/drawing/2014/main" id="{6E50FFFA-D8F0-4EE4-8F33-A0EC65A1B1D6}"/>
              </a:ext>
            </a:extLst>
          </p:cNvPr>
          <p:cNvPicPr>
            <a:picLocks noGrp="1" noChangeAspect="1"/>
          </p:cNvPicPr>
          <p:nvPr>
            <p:ph sz="half" idx="2"/>
          </p:nvPr>
        </p:nvPicPr>
        <p:blipFill>
          <a:blip r:embed="rId2"/>
          <a:stretch>
            <a:fillRect/>
          </a:stretch>
        </p:blipFill>
        <p:spPr>
          <a:xfrm>
            <a:off x="8072058" y="2752795"/>
            <a:ext cx="3748087" cy="3748087"/>
          </a:xfrm>
        </p:spPr>
      </p:pic>
    </p:spTree>
    <p:extLst>
      <p:ext uri="{BB962C8B-B14F-4D97-AF65-F5344CB8AC3E}">
        <p14:creationId xmlns:p14="http://schemas.microsoft.com/office/powerpoint/2010/main" val="26488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441B-BDA4-4C20-BA2C-556A1709933C}"/>
              </a:ext>
            </a:extLst>
          </p:cNvPr>
          <p:cNvSpPr>
            <a:spLocks noGrp="1"/>
          </p:cNvSpPr>
          <p:nvPr>
            <p:ph type="title"/>
          </p:nvPr>
        </p:nvSpPr>
        <p:spPr/>
        <p:txBody>
          <a:bodyPr/>
          <a:lstStyle/>
          <a:p>
            <a:r>
              <a:rPr lang="en-CA" dirty="0"/>
              <a:t>Viktor Frankl</a:t>
            </a:r>
            <a:br>
              <a:rPr lang="en-CA" dirty="0"/>
            </a:br>
            <a:r>
              <a:rPr lang="en-CA" sz="1800" dirty="0"/>
              <a:t>(famous work: </a:t>
            </a:r>
            <a:r>
              <a:rPr lang="en-CA" sz="1800" i="1" dirty="0"/>
              <a:t>Man’s Search for Meaning</a:t>
            </a:r>
            <a:r>
              <a:rPr lang="en-CA" sz="1800" dirty="0"/>
              <a:t>)</a:t>
            </a:r>
          </a:p>
        </p:txBody>
      </p:sp>
      <p:sp>
        <p:nvSpPr>
          <p:cNvPr id="3" name="Content Placeholder 2">
            <a:extLst>
              <a:ext uri="{FF2B5EF4-FFF2-40B4-BE49-F238E27FC236}">
                <a16:creationId xmlns:a16="http://schemas.microsoft.com/office/drawing/2014/main" id="{D8FD20C2-6723-44EB-8A4C-14028C7328AE}"/>
              </a:ext>
            </a:extLst>
          </p:cNvPr>
          <p:cNvSpPr>
            <a:spLocks noGrp="1"/>
          </p:cNvSpPr>
          <p:nvPr>
            <p:ph sz="half" idx="1"/>
          </p:nvPr>
        </p:nvSpPr>
        <p:spPr>
          <a:xfrm>
            <a:off x="1066800" y="1926336"/>
            <a:ext cx="5858256" cy="4289070"/>
          </a:xfrm>
        </p:spPr>
        <p:txBody>
          <a:bodyPr>
            <a:normAutofit fontScale="92500" lnSpcReduction="20000"/>
          </a:bodyPr>
          <a:lstStyle/>
          <a:p>
            <a:r>
              <a:rPr lang="en-CA" dirty="0"/>
              <a:t>Life is finding a </a:t>
            </a:r>
            <a:r>
              <a:rPr lang="en-CA" b="1" dirty="0"/>
              <a:t>purpose</a:t>
            </a:r>
            <a:r>
              <a:rPr lang="en-CA" dirty="0"/>
              <a:t> (a </a:t>
            </a:r>
            <a:r>
              <a:rPr lang="en-CA" b="1" dirty="0"/>
              <a:t>meaning</a:t>
            </a:r>
            <a:r>
              <a:rPr lang="en-CA" dirty="0"/>
              <a:t>) and pursuing it. It doesn’t have a literally be a “higher power,” but you have to follow it like it is one.</a:t>
            </a:r>
          </a:p>
          <a:p>
            <a:r>
              <a:rPr lang="en-CA" dirty="0"/>
              <a:t>If you don’t have a purpose in mind, you aren’t really living. You won’t thrive.</a:t>
            </a:r>
          </a:p>
          <a:p>
            <a:r>
              <a:rPr lang="en-CA" dirty="0"/>
              <a:t>What the purpose is doesn’t matter much.</a:t>
            </a:r>
          </a:p>
          <a:p>
            <a:r>
              <a:rPr lang="en-CA" dirty="0"/>
              <a:t>We are </a:t>
            </a:r>
            <a:r>
              <a:rPr lang="en-CA" b="1" dirty="0"/>
              <a:t>free</a:t>
            </a:r>
            <a:r>
              <a:rPr lang="en-CA" dirty="0"/>
              <a:t> to pursue whatever we choose, but </a:t>
            </a:r>
            <a:r>
              <a:rPr lang="en-CA" b="1" dirty="0"/>
              <a:t>responsible</a:t>
            </a:r>
            <a:r>
              <a:rPr lang="en-CA" dirty="0"/>
              <a:t> (we have a duty) to pursue it without being wasteful, thoughtless or cruel.</a:t>
            </a:r>
          </a:p>
          <a:p>
            <a:r>
              <a:rPr lang="en-CA" dirty="0"/>
              <a:t>(America has a Statue of Liberty on the east coast. It needs a Statue of Responsibility on the west coast to balance the country.)</a:t>
            </a:r>
          </a:p>
          <a:p>
            <a:r>
              <a:rPr lang="en-CA" dirty="0"/>
              <a:t>If you can’t find the meaning beyond yourself, and beyond today, you will live a very small life.</a:t>
            </a:r>
          </a:p>
        </p:txBody>
      </p:sp>
      <p:pic>
        <p:nvPicPr>
          <p:cNvPr id="6" name="Content Placeholder 5" descr="A person wearing a suit and tie&#10;&#10;Description automatically generated">
            <a:extLst>
              <a:ext uri="{FF2B5EF4-FFF2-40B4-BE49-F238E27FC236}">
                <a16:creationId xmlns:a16="http://schemas.microsoft.com/office/drawing/2014/main" id="{E05D9565-F595-455B-9676-B18A5FDC32FA}"/>
              </a:ext>
            </a:extLst>
          </p:cNvPr>
          <p:cNvPicPr>
            <a:picLocks noGrp="1" noChangeAspect="1"/>
          </p:cNvPicPr>
          <p:nvPr>
            <p:ph sz="half" idx="2"/>
          </p:nvPr>
        </p:nvPicPr>
        <p:blipFill>
          <a:blip r:embed="rId2"/>
          <a:stretch>
            <a:fillRect/>
          </a:stretch>
        </p:blipFill>
        <p:spPr>
          <a:xfrm>
            <a:off x="7633252" y="1769154"/>
            <a:ext cx="4181975" cy="4691972"/>
          </a:xfrm>
        </p:spPr>
      </p:pic>
    </p:spTree>
    <p:extLst>
      <p:ext uri="{BB962C8B-B14F-4D97-AF65-F5344CB8AC3E}">
        <p14:creationId xmlns:p14="http://schemas.microsoft.com/office/powerpoint/2010/main" val="15998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Hannah Arendt</a:t>
            </a:r>
            <a:br>
              <a:rPr lang="en-CA" dirty="0"/>
            </a:br>
            <a:r>
              <a:rPr lang="en-CA" sz="1800" dirty="0"/>
              <a:t>(famous work: </a:t>
            </a:r>
            <a:r>
              <a:rPr lang="en-CA" sz="1800" i="1" dirty="0"/>
              <a:t>The Banality of Evil</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1066800" y="2103120"/>
            <a:ext cx="5833872" cy="3749040"/>
          </a:xfrm>
        </p:spPr>
        <p:txBody>
          <a:bodyPr>
            <a:normAutofit fontScale="92500" lnSpcReduction="20000"/>
          </a:bodyPr>
          <a:lstStyle/>
          <a:p>
            <a:r>
              <a:rPr lang="en-CA" dirty="0"/>
              <a:t>Life is </a:t>
            </a:r>
            <a:r>
              <a:rPr lang="en-CA" b="1" dirty="0"/>
              <a:t>dealing daily with a series of mundane little evils that want to grow</a:t>
            </a:r>
            <a:r>
              <a:rPr lang="en-CA" dirty="0"/>
              <a:t>.  Evil is “banal.” (ordinary)</a:t>
            </a:r>
          </a:p>
          <a:p>
            <a:r>
              <a:rPr lang="en-CA" dirty="0"/>
              <a:t>Even if there’s no God to identify it, </a:t>
            </a:r>
            <a:r>
              <a:rPr lang="en-CA" i="1" dirty="0"/>
              <a:t>we</a:t>
            </a:r>
            <a:r>
              <a:rPr lang="en-CA" dirty="0"/>
              <a:t> know there is evil. People who hurt others for their own benefit or pleasure, or who just don’t care to help when they can.</a:t>
            </a:r>
          </a:p>
          <a:p>
            <a:r>
              <a:rPr lang="en-CA" dirty="0"/>
              <a:t>We imagine that great evils and monsters (like Nazis) exist, but if we meet them, we find they aren’t terribly smart, interesting or unique.  They are ordinary, boring and everywhere around us. They don’t even believe half the bad stuff they say.</a:t>
            </a:r>
          </a:p>
          <a:p>
            <a:r>
              <a:rPr lang="en-CA" dirty="0"/>
              <a:t>We stop evil from happening by not letting it act unchallenged.  We have to call it out and stand against all of the little evils before they grow.</a:t>
            </a:r>
          </a:p>
          <a:p>
            <a:endParaRPr lang="en-CA" dirty="0"/>
          </a:p>
        </p:txBody>
      </p:sp>
      <p:pic>
        <p:nvPicPr>
          <p:cNvPr id="6" name="Content Placeholder 5" descr="Two people taking a selfie&#10;&#10;Description automatically generated">
            <a:extLst>
              <a:ext uri="{FF2B5EF4-FFF2-40B4-BE49-F238E27FC236}">
                <a16:creationId xmlns:a16="http://schemas.microsoft.com/office/drawing/2014/main" id="{A85DE69C-7840-4A31-9D24-1FD61DA99805}"/>
              </a:ext>
            </a:extLst>
          </p:cNvPr>
          <p:cNvPicPr>
            <a:picLocks noGrp="1" noChangeAspect="1"/>
          </p:cNvPicPr>
          <p:nvPr>
            <p:ph sz="half" idx="2"/>
          </p:nvPr>
        </p:nvPicPr>
        <p:blipFill>
          <a:blip r:embed="rId2"/>
          <a:stretch>
            <a:fillRect/>
          </a:stretch>
        </p:blipFill>
        <p:spPr>
          <a:xfrm>
            <a:off x="7467600" y="813951"/>
            <a:ext cx="4361030" cy="5656700"/>
          </a:xfrm>
        </p:spPr>
      </p:pic>
    </p:spTree>
    <p:extLst>
      <p:ext uri="{BB962C8B-B14F-4D97-AF65-F5344CB8AC3E}">
        <p14:creationId xmlns:p14="http://schemas.microsoft.com/office/powerpoint/2010/main" val="22683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6D6E-1328-4777-B3A1-EC82B42CCDAB}"/>
              </a:ext>
            </a:extLst>
          </p:cNvPr>
          <p:cNvSpPr>
            <a:spLocks noGrp="1"/>
          </p:cNvSpPr>
          <p:nvPr>
            <p:ph type="title"/>
          </p:nvPr>
        </p:nvSpPr>
        <p:spPr/>
        <p:txBody>
          <a:bodyPr/>
          <a:lstStyle/>
          <a:p>
            <a:r>
              <a:rPr lang="en-CA" dirty="0"/>
              <a:t>Karl Marx</a:t>
            </a:r>
            <a:br>
              <a:rPr lang="en-CA" dirty="0"/>
            </a:br>
            <a:r>
              <a:rPr lang="en-CA" sz="1800" dirty="0"/>
              <a:t>(famous work: </a:t>
            </a:r>
            <a:r>
              <a:rPr lang="en-CA" sz="1800" i="1" dirty="0"/>
              <a:t>The Communist Manifesto</a:t>
            </a:r>
            <a:r>
              <a:rPr lang="en-CA" sz="1800" dirty="0"/>
              <a:t>)</a:t>
            </a:r>
          </a:p>
        </p:txBody>
      </p:sp>
      <p:sp>
        <p:nvSpPr>
          <p:cNvPr id="3" name="Content Placeholder 2">
            <a:extLst>
              <a:ext uri="{FF2B5EF4-FFF2-40B4-BE49-F238E27FC236}">
                <a16:creationId xmlns:a16="http://schemas.microsoft.com/office/drawing/2014/main" id="{46FF4ACB-97B3-4A5D-B7FB-CBEDF7AD8756}"/>
              </a:ext>
            </a:extLst>
          </p:cNvPr>
          <p:cNvSpPr>
            <a:spLocks noGrp="1"/>
          </p:cNvSpPr>
          <p:nvPr>
            <p:ph sz="half" idx="1"/>
          </p:nvPr>
        </p:nvSpPr>
        <p:spPr>
          <a:xfrm>
            <a:off x="1066800" y="1815548"/>
            <a:ext cx="6685722" cy="4468520"/>
          </a:xfrm>
        </p:spPr>
        <p:txBody>
          <a:bodyPr>
            <a:normAutofit fontScale="92500" lnSpcReduction="20000"/>
          </a:bodyPr>
          <a:lstStyle/>
          <a:p>
            <a:r>
              <a:rPr lang="en-CA" dirty="0"/>
              <a:t>Life is about </a:t>
            </a:r>
            <a:r>
              <a:rPr lang="en-CA" b="1" dirty="0"/>
              <a:t>overthrowing powerful tyranny and redistributing power and wealth fairly</a:t>
            </a:r>
            <a:r>
              <a:rPr lang="en-CA" dirty="0"/>
              <a:t>. (There are poor people because there are rich people). Evil is oppression, colonization and misuse of power. Nothing else.</a:t>
            </a:r>
          </a:p>
          <a:p>
            <a:r>
              <a:rPr lang="en-CA" dirty="0"/>
              <a:t>Eventually, inevitably, the hard-working, oppressed, marginalized middle class (the proletariat) will rise up in every country and overthrow (murder) the smaller privileged class, redistribute the wealth, defund the police, smash the patriarchy and run the country according to communist principles. (This requires murder)</a:t>
            </a:r>
          </a:p>
          <a:p>
            <a:r>
              <a:rPr lang="en-CA" i="1" dirty="0"/>
              <a:t>Spoilers: this always makes a new tyranny.</a:t>
            </a:r>
            <a:r>
              <a:rPr lang="en-CA" dirty="0"/>
              <a:t> When you destroy order/a system, a new one forms almost instantly. It’s nature. In a communist state, no one in theory owns anything, yet starvation and communism go hand in hand more than anything else.</a:t>
            </a:r>
          </a:p>
          <a:p>
            <a:r>
              <a:rPr lang="en-CA" dirty="0"/>
              <a:t>“The theory of Communism may be summed up in one sentence: Abolish all private property.”</a:t>
            </a:r>
          </a:p>
          <a:p>
            <a:endParaRPr lang="en-CA" dirty="0"/>
          </a:p>
          <a:p>
            <a:endParaRPr lang="en-CA" dirty="0"/>
          </a:p>
        </p:txBody>
      </p:sp>
      <p:pic>
        <p:nvPicPr>
          <p:cNvPr id="6" name="Content Placeholder 5">
            <a:extLst>
              <a:ext uri="{FF2B5EF4-FFF2-40B4-BE49-F238E27FC236}">
                <a16:creationId xmlns:a16="http://schemas.microsoft.com/office/drawing/2014/main" id="{A85DE69C-7840-4A31-9D24-1FD61DA99805}"/>
              </a:ext>
            </a:extLst>
          </p:cNvPr>
          <p:cNvPicPr>
            <a:picLocks noGrp="1" noChangeAspect="1"/>
          </p:cNvPicPr>
          <p:nvPr>
            <p:ph sz="half" idx="2"/>
          </p:nvPr>
        </p:nvPicPr>
        <p:blipFill>
          <a:blip r:embed="rId2"/>
          <a:srcRect/>
          <a:stretch/>
        </p:blipFill>
        <p:spPr>
          <a:xfrm>
            <a:off x="7908852" y="765183"/>
            <a:ext cx="3771133" cy="5656700"/>
          </a:xfrm>
        </p:spPr>
      </p:pic>
    </p:spTree>
    <p:extLst>
      <p:ext uri="{BB962C8B-B14F-4D97-AF65-F5344CB8AC3E}">
        <p14:creationId xmlns:p14="http://schemas.microsoft.com/office/powerpoint/2010/main" val="396970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{9933274A-B8E9-43AF-ACFC-708CCD930CD9}tf78438558</Template>
  <TotalTime>0</TotalTime>
  <Words>2883</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Garamond</vt:lpstr>
      <vt:lpstr>SavonVTI</vt:lpstr>
      <vt:lpstr>The meaning(s) of life</vt:lpstr>
      <vt:lpstr>Monotheistic Religions:</vt:lpstr>
      <vt:lpstr>Søren Kierkegaard (famous work: Either/Or)</vt:lpstr>
      <vt:lpstr>Fredrich Nietzsche (famous work: Beyond Good and Evil)</vt:lpstr>
      <vt:lpstr>Sigmund Freud (famous work: On the Interpretation of Dreams)</vt:lpstr>
      <vt:lpstr>Carl Jung (famous work: The Archetypes of the Collective Unconscious)</vt:lpstr>
      <vt:lpstr>Viktor Frankl (famous work: Man’s Search for Meaning)</vt:lpstr>
      <vt:lpstr>Hannah Arendt (famous work: The Banality of Evil)</vt:lpstr>
      <vt:lpstr>Karl Marx (famous work: The Communist Manifesto)</vt:lpstr>
      <vt:lpstr>Thomas Sowell (famous work: Common Sense in a Senseless World)</vt:lpstr>
      <vt:lpstr>Robin DiAngelo (famous work: White Fragility)</vt:lpstr>
      <vt:lpstr>Judith Butler (famous work: Gender Trouble)</vt:lpstr>
      <vt:lpstr>Jonathan Haidt (famous work: The Coddling of the American Mind, The Anxious Generation)</vt:lpstr>
      <vt:lpstr>What Do You Think Life 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2020-04-30T13:26:11Z</dcterms:created>
  <dcterms:modified xsi:type="dcterms:W3CDTF">2024-09-26T23:54:07Z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